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3" r:id="rId7"/>
    <p:sldId id="264" r:id="rId8"/>
    <p:sldId id="261" r:id="rId9"/>
    <p:sldId id="262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5" roundtripDataSignature="AMtx7mjf29YlJgPSyysld5CqsyvOzbO2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3685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185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47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4acb4f26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74acb4f26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167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453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85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4acb4f26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74acb4f26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502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4acb4f26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74acb4f26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7282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4acb4f26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g74acb4f26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5281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4acb4f26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g74acb4f26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158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4137891" y="2493818"/>
            <a:ext cx="4535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644922" y="2384550"/>
            <a:ext cx="10902157" cy="20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  <a:sym typeface="Calibri"/>
              </a:rPr>
              <a:t>ORIENTACIONES PARA UNA COMUNICACIÓN ASERTIVA  ENTRE INSTITUCIONES EDUCATIVAS Y FAMILIAS EN EL DESARROLLO AL PLAN DE CONTINGENCIA COVID-19 2020</a:t>
            </a:r>
            <a:endParaRPr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57909" y="337625"/>
            <a:ext cx="10515600" cy="715321"/>
          </a:xfrm>
        </p:spPr>
        <p:txBody>
          <a:bodyPr>
            <a:normAutofit fontScale="90000"/>
          </a:bodyPr>
          <a:lstStyle/>
          <a:p>
            <a:pPr marL="1353185" marR="786130" indent="111760" algn="ctr">
              <a:lnSpc>
                <a:spcPct val="95000"/>
              </a:lnSpc>
              <a:spcBef>
                <a:spcPts val="500"/>
              </a:spcBef>
            </a:pPr>
            <a:br>
              <a:rPr lang="es-CO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s-CO" b="1" dirty="0">
              <a:solidFill>
                <a:srgbClr val="00B05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20E3CC-0A9D-4638-9D1D-3E4C961567F4}"/>
              </a:ext>
            </a:extLst>
          </p:cNvPr>
          <p:cNvSpPr txBox="1"/>
          <p:nvPr/>
        </p:nvSpPr>
        <p:spPr>
          <a:xfrm>
            <a:off x="520098" y="559565"/>
            <a:ext cx="10191221" cy="614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6380" lvl="1" indent="-171450"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es-ES" sz="1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CIRCULAR CONJUNTA </a:t>
            </a:r>
            <a:r>
              <a:rPr lang="es-ES" sz="1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N°</a:t>
            </a:r>
            <a:r>
              <a:rPr lang="es-ES" sz="1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11 DEL 09 DE MARZO DE</a:t>
            </a:r>
            <a:r>
              <a:rPr lang="es-CO" sz="1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2020</a:t>
            </a:r>
            <a:r>
              <a:rPr lang="es-ES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Emitida de manera conjunta por el Ministerio de Educación Nacional y el Ministerio de Salud y Seguridad Social.</a:t>
            </a:r>
            <a:endParaRPr lang="es-CO" sz="1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46380" lvl="1" indent="-171450">
              <a:spcBef>
                <a:spcPts val="5"/>
              </a:spcBef>
              <a:buFont typeface="Wingdings" panose="05000000000000000000" pitchFamily="2" charset="2"/>
              <a:buChar char="v"/>
            </a:pPr>
            <a:endParaRPr lang="es-CO" sz="1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46380" lvl="1" indent="-171450">
              <a:buFont typeface="Wingdings" panose="05000000000000000000" pitchFamily="2" charset="2"/>
              <a:buChar char="v"/>
            </a:pPr>
            <a:r>
              <a:rPr lang="es-ES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CIRCULAR </a:t>
            </a:r>
            <a:r>
              <a:rPr lang="es-ES" sz="1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N°</a:t>
            </a:r>
            <a:r>
              <a:rPr lang="es-ES" sz="1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019 DEL 14 DE MARZO DE 2020</a:t>
            </a:r>
            <a:r>
              <a:rPr lang="es-ES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s-CO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Emitida por el Ministerio de Educación Nacional</a:t>
            </a:r>
          </a:p>
          <a:p>
            <a:pPr marL="74930" lvl="1"/>
            <a:endParaRPr lang="es-ES" sz="1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46380" lvl="1" indent="-171450">
              <a:buFont typeface="Wingdings" panose="05000000000000000000" pitchFamily="2" charset="2"/>
              <a:buChar char="v"/>
            </a:pPr>
            <a:r>
              <a:rPr lang="es-ES" sz="1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CIRCULAR 01 DEL 16 DE</a:t>
            </a:r>
            <a:r>
              <a:rPr lang="es-CO" sz="1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MARZO DEL 2020</a:t>
            </a:r>
            <a:r>
              <a:rPr lang="es-ES" sz="1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s-ES" dirty="0"/>
              <a:t> </a:t>
            </a:r>
            <a:r>
              <a:rPr lang="es-ES" sz="1000" dirty="0"/>
              <a:t>Emitida por la Dirección General de la Unidad Administrativa Especial de Alimentación Escolar – Alimentos para Aprender.</a:t>
            </a:r>
            <a:endParaRPr lang="es-CO" sz="1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46380" lvl="1" indent="-171450">
              <a:buFont typeface="Wingdings" panose="05000000000000000000" pitchFamily="2" charset="2"/>
              <a:buChar char="v"/>
            </a:pPr>
            <a:endParaRPr lang="es-CO" sz="10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46380" lvl="1" indent="-171450">
              <a:buFont typeface="Wingdings" panose="05000000000000000000" pitchFamily="2" charset="2"/>
              <a:buChar char="v"/>
            </a:pPr>
            <a:r>
              <a:rPr lang="es-ES" sz="1000" b="1" dirty="0"/>
              <a:t>CIRCULAR </a:t>
            </a:r>
            <a:r>
              <a:rPr lang="es-ES" sz="1000" b="1" dirty="0" err="1"/>
              <a:t>N°</a:t>
            </a:r>
            <a:r>
              <a:rPr lang="es-ES" sz="1000" b="1" dirty="0"/>
              <a:t> 020 DEL 16 DE MARZO DE 2020</a:t>
            </a:r>
            <a:r>
              <a:rPr lang="es-ES" sz="1000" dirty="0"/>
              <a:t>.</a:t>
            </a:r>
            <a:r>
              <a:rPr lang="es-CO" sz="1000" dirty="0"/>
              <a:t> </a:t>
            </a:r>
            <a:r>
              <a:rPr lang="es-ES" sz="1000" dirty="0"/>
              <a:t>Emitida por el Ministerio de Educación Nacional</a:t>
            </a:r>
          </a:p>
          <a:p>
            <a:pPr marL="246380" lvl="1" indent="-171450">
              <a:buFont typeface="Wingdings" panose="05000000000000000000" pitchFamily="2" charset="2"/>
              <a:buChar char="v"/>
            </a:pPr>
            <a:endParaRPr lang="es-ES" sz="1000" b="1" dirty="0"/>
          </a:p>
          <a:p>
            <a:pPr marL="246380" lvl="1" indent="-171450">
              <a:buFont typeface="Wingdings" panose="05000000000000000000" pitchFamily="2" charset="2"/>
              <a:buChar char="v"/>
            </a:pPr>
            <a:r>
              <a:rPr lang="es-ES" sz="1000" b="1" dirty="0"/>
              <a:t>CIRCULAR </a:t>
            </a:r>
            <a:r>
              <a:rPr lang="es-ES" sz="1000" b="1" dirty="0" err="1"/>
              <a:t>N°</a:t>
            </a:r>
            <a:r>
              <a:rPr lang="es-ES" sz="1000" b="1" dirty="0"/>
              <a:t> 021 DEL 17 DE MARZO DE 2020.</a:t>
            </a:r>
            <a:r>
              <a:rPr lang="es-CO" sz="1000" b="1" dirty="0"/>
              <a:t> </a:t>
            </a:r>
            <a:r>
              <a:rPr lang="es-ES" sz="1000" dirty="0"/>
              <a:t>Emitida por el Ministerio de Educación Nacional</a:t>
            </a:r>
          </a:p>
          <a:p>
            <a:pPr marL="246380" lvl="1" indent="-171450">
              <a:buFont typeface="Wingdings" panose="05000000000000000000" pitchFamily="2" charset="2"/>
              <a:buChar char="v"/>
            </a:pPr>
            <a:endParaRPr lang="es-ES" sz="1000" b="1" dirty="0"/>
          </a:p>
          <a:p>
            <a:pPr marL="246380" lvl="1" indent="-171450">
              <a:buFont typeface="Wingdings" panose="05000000000000000000" pitchFamily="2" charset="2"/>
              <a:buChar char="v"/>
            </a:pPr>
            <a:r>
              <a:rPr lang="es-ES" sz="1000" b="1" dirty="0"/>
              <a:t>DIRECTIVA </a:t>
            </a:r>
            <a:r>
              <a:rPr lang="es-ES" sz="1000" b="1" dirty="0" err="1"/>
              <a:t>N°</a:t>
            </a:r>
            <a:r>
              <a:rPr lang="es-ES" sz="1000" b="1" dirty="0"/>
              <a:t> 03 DEL 20 DE MARZO DE 2020.</a:t>
            </a:r>
            <a:r>
              <a:rPr lang="es-CO" sz="1000" b="1" dirty="0"/>
              <a:t> </a:t>
            </a:r>
            <a:r>
              <a:rPr lang="es-ES" sz="1000" dirty="0"/>
              <a:t>Emitida por el Ministerio de Educación Nacional.</a:t>
            </a:r>
          </a:p>
          <a:p>
            <a:pPr marL="246380" lvl="1" indent="-171450">
              <a:buFont typeface="Wingdings" panose="05000000000000000000" pitchFamily="2" charset="2"/>
              <a:buChar char="v"/>
            </a:pPr>
            <a:endParaRPr lang="es-ES" sz="1000" b="1" dirty="0"/>
          </a:p>
          <a:p>
            <a:pPr marL="246380" lvl="1" indent="-171450">
              <a:buFont typeface="Wingdings" panose="05000000000000000000" pitchFamily="2" charset="2"/>
              <a:buChar char="v"/>
            </a:pPr>
            <a:r>
              <a:rPr lang="es-ES" sz="1000" b="1" dirty="0"/>
              <a:t>DIRECTIVA </a:t>
            </a:r>
            <a:r>
              <a:rPr lang="es-ES" sz="1000" b="1" dirty="0" err="1"/>
              <a:t>N°</a:t>
            </a:r>
            <a:r>
              <a:rPr lang="es-ES" sz="1000" b="1" dirty="0"/>
              <a:t> 05 DEL 25 DE MARZO DE 2020.</a:t>
            </a:r>
            <a:r>
              <a:rPr lang="es-CO" sz="1000" b="1" dirty="0"/>
              <a:t> </a:t>
            </a:r>
            <a:r>
              <a:rPr lang="es-ES" sz="1000" dirty="0"/>
              <a:t>Emitida por el Ministerio de Educación Nacional.</a:t>
            </a:r>
          </a:p>
          <a:p>
            <a:pPr marL="246380" lvl="1" indent="-171450">
              <a:buFont typeface="Wingdings" panose="05000000000000000000" pitchFamily="2" charset="2"/>
              <a:buChar char="v"/>
            </a:pPr>
            <a:endParaRPr lang="es-ES" sz="1000" b="1" dirty="0"/>
          </a:p>
          <a:p>
            <a:pPr marL="246380" lvl="1" indent="-171450">
              <a:buFont typeface="Wingdings" panose="05000000000000000000" pitchFamily="2" charset="2"/>
              <a:buChar char="v"/>
            </a:pPr>
            <a:r>
              <a:rPr lang="es-ES" sz="1000" b="1" dirty="0"/>
              <a:t>DIRECTIVA 07 DE 06 DE</a:t>
            </a:r>
            <a:r>
              <a:rPr lang="es-CO" sz="1000" dirty="0"/>
              <a:t> </a:t>
            </a:r>
            <a:r>
              <a:rPr lang="es-ES" sz="1000" b="1" dirty="0"/>
              <a:t>ABRIL DE 2020.</a:t>
            </a:r>
            <a:r>
              <a:rPr lang="es-CO" sz="1000" b="1" dirty="0"/>
              <a:t> </a:t>
            </a:r>
            <a:r>
              <a:rPr lang="es-ES" sz="1000" dirty="0"/>
              <a:t>Emitida por el Ministerio de Educación Nacional.</a:t>
            </a:r>
          </a:p>
          <a:p>
            <a:pPr marL="246380" lvl="1" indent="-171450">
              <a:buFont typeface="Wingdings" panose="05000000000000000000" pitchFamily="2" charset="2"/>
              <a:buChar char="v"/>
            </a:pPr>
            <a:endParaRPr lang="es-ES" sz="1000" b="1" dirty="0"/>
          </a:p>
          <a:p>
            <a:pPr marL="246380" lvl="1" indent="-171450">
              <a:buFont typeface="Wingdings" panose="05000000000000000000" pitchFamily="2" charset="2"/>
              <a:buChar char="v"/>
            </a:pPr>
            <a:r>
              <a:rPr lang="es-ES" sz="1000" b="1" dirty="0"/>
              <a:t>DIRECTIVA 09 DE 07 DEABRIL DE 2020</a:t>
            </a:r>
            <a:r>
              <a:rPr lang="es-CO" sz="1000" b="1" dirty="0"/>
              <a:t> </a:t>
            </a:r>
            <a:r>
              <a:rPr lang="es-ES" sz="1000" dirty="0"/>
              <a:t>Emitida por el Ministerio de Educación Nacional.</a:t>
            </a:r>
          </a:p>
          <a:p>
            <a:pPr marL="246380" lvl="1" indent="-171450">
              <a:buFont typeface="Wingdings" panose="05000000000000000000" pitchFamily="2" charset="2"/>
              <a:buChar char="v"/>
            </a:pPr>
            <a:endParaRPr lang="es-ES" sz="1000" b="1" dirty="0"/>
          </a:p>
          <a:p>
            <a:pPr marL="246380" lvl="1" indent="-171450">
              <a:buFont typeface="Wingdings" panose="05000000000000000000" pitchFamily="2" charset="2"/>
              <a:buChar char="v"/>
            </a:pPr>
            <a:r>
              <a:rPr lang="es-ES" sz="1000" b="1" dirty="0"/>
              <a:t>DIRECTIVA 10 DE 07 DE</a:t>
            </a:r>
            <a:r>
              <a:rPr lang="es-CO" sz="1000" dirty="0"/>
              <a:t> </a:t>
            </a:r>
            <a:r>
              <a:rPr lang="es-ES" sz="1000" b="1" dirty="0"/>
              <a:t>ABRIL DE 2020</a:t>
            </a:r>
            <a:r>
              <a:rPr lang="es-CO" sz="1000" b="1" dirty="0"/>
              <a:t> </a:t>
            </a:r>
            <a:r>
              <a:rPr lang="es-ES" sz="1000" dirty="0"/>
              <a:t>Emitida por el Ministerio de Educación Nacional.</a:t>
            </a:r>
          </a:p>
          <a:p>
            <a:pPr marL="246380" lvl="1" indent="-171450">
              <a:buFont typeface="Wingdings" panose="05000000000000000000" pitchFamily="2" charset="2"/>
              <a:buChar char="v"/>
            </a:pPr>
            <a:endParaRPr lang="es-ES" sz="1000" b="1" dirty="0"/>
          </a:p>
          <a:p>
            <a:pPr marL="246380" lvl="1" indent="-171450">
              <a:buFont typeface="Wingdings" panose="05000000000000000000" pitchFamily="2" charset="2"/>
              <a:buChar char="v"/>
            </a:pPr>
            <a:r>
              <a:rPr lang="es-ES" sz="1000" b="1" dirty="0"/>
              <a:t>RESOLUCIÓN 385 DEL 12 DE MARZO DE 2020.</a:t>
            </a:r>
            <a:r>
              <a:rPr lang="es-CO" sz="1000" b="1" dirty="0"/>
              <a:t> </a:t>
            </a:r>
            <a:r>
              <a:rPr lang="es-ES" sz="1000" dirty="0"/>
              <a:t>Emitida por el Ministerio de Salud y Protección Social.</a:t>
            </a:r>
          </a:p>
          <a:p>
            <a:pPr marL="246380" lvl="1" indent="-171450">
              <a:buFont typeface="Wingdings" panose="05000000000000000000" pitchFamily="2" charset="2"/>
              <a:buChar char="v"/>
            </a:pPr>
            <a:endParaRPr lang="es-ES" sz="1000" dirty="0"/>
          </a:p>
          <a:p>
            <a:pPr marL="246380" lvl="1" indent="-171450">
              <a:buFont typeface="Wingdings" panose="05000000000000000000" pitchFamily="2" charset="2"/>
              <a:buChar char="v"/>
            </a:pPr>
            <a:r>
              <a:rPr lang="es-ES" sz="1000" b="1" dirty="0"/>
              <a:t>DIRECTIVA PRESIDENCIAL 02 DEL 12 DE MARZO DE 2020.</a:t>
            </a:r>
          </a:p>
          <a:p>
            <a:pPr marL="246380" lvl="1" indent="-171450">
              <a:buFont typeface="Wingdings" panose="05000000000000000000" pitchFamily="2" charset="2"/>
              <a:buChar char="v"/>
            </a:pPr>
            <a:endParaRPr lang="es-ES" sz="1000" b="1" dirty="0"/>
          </a:p>
          <a:p>
            <a:pPr marL="246380" lvl="1" indent="-171450">
              <a:buFont typeface="Wingdings" panose="05000000000000000000" pitchFamily="2" charset="2"/>
              <a:buChar char="v"/>
            </a:pPr>
            <a:r>
              <a:rPr lang="es-ES" sz="1000" b="1" dirty="0"/>
              <a:t>DECRETO 417 DEL 17 DE</a:t>
            </a:r>
            <a:r>
              <a:rPr lang="es-CO" sz="1000" dirty="0"/>
              <a:t> </a:t>
            </a:r>
            <a:r>
              <a:rPr lang="es-ES" sz="1000" b="1" dirty="0"/>
              <a:t>MARZO DE 2020. </a:t>
            </a:r>
            <a:r>
              <a:rPr lang="es-ES" sz="1000" dirty="0"/>
              <a:t>Emitido por la presidencia de la Republica</a:t>
            </a:r>
            <a:r>
              <a:rPr lang="es-ES" dirty="0"/>
              <a:t>.</a:t>
            </a:r>
            <a:endParaRPr lang="es-ES" sz="1000" dirty="0"/>
          </a:p>
          <a:p>
            <a:pPr marL="246380" lvl="1" indent="-171450">
              <a:buFont typeface="Wingdings" panose="05000000000000000000" pitchFamily="2" charset="2"/>
              <a:buChar char="v"/>
            </a:pPr>
            <a:endParaRPr lang="es-ES" sz="1000" b="1" dirty="0"/>
          </a:p>
          <a:p>
            <a:pPr marL="246380" lvl="1" indent="-171450">
              <a:buFont typeface="Wingdings" panose="05000000000000000000" pitchFamily="2" charset="2"/>
              <a:buChar char="v"/>
            </a:pPr>
            <a:r>
              <a:rPr lang="es-ES" sz="1000" b="1" dirty="0"/>
              <a:t>DECRETO 418 DEL 18 DE</a:t>
            </a:r>
            <a:r>
              <a:rPr lang="es-CO" sz="1000" dirty="0"/>
              <a:t> </a:t>
            </a:r>
            <a:r>
              <a:rPr lang="es-ES" sz="1000" b="1" dirty="0"/>
              <a:t>MARZO DE 2020.</a:t>
            </a:r>
            <a:r>
              <a:rPr lang="es-CO" sz="1000" b="1" dirty="0"/>
              <a:t> </a:t>
            </a:r>
            <a:r>
              <a:rPr lang="es-ES" sz="1000" dirty="0"/>
              <a:t>Emitido por el Ministerio del Interior.</a:t>
            </a:r>
          </a:p>
          <a:p>
            <a:pPr marL="74930" lvl="1"/>
            <a:endParaRPr lang="es-ES" sz="1000" dirty="0"/>
          </a:p>
          <a:p>
            <a:pPr marL="246380" lvl="1" indent="-171450">
              <a:buFont typeface="Wingdings" panose="05000000000000000000" pitchFamily="2" charset="2"/>
              <a:buChar char="v"/>
            </a:pPr>
            <a:r>
              <a:rPr lang="es-ES" sz="1000" b="1" dirty="0"/>
              <a:t>DECRETO 467 DEL 23 DE</a:t>
            </a:r>
            <a:r>
              <a:rPr lang="es-CO" sz="1000" dirty="0"/>
              <a:t> </a:t>
            </a:r>
            <a:r>
              <a:rPr lang="es-ES" sz="1000" b="1" dirty="0"/>
              <a:t>MARZO DE 2020. </a:t>
            </a:r>
            <a:r>
              <a:rPr lang="es-ES" sz="1000" dirty="0"/>
              <a:t>Emitido por el Ministerio de Educación Nacional.</a:t>
            </a:r>
          </a:p>
          <a:p>
            <a:pPr marL="74930" lvl="1"/>
            <a:endParaRPr lang="es-ES" sz="1000" dirty="0"/>
          </a:p>
          <a:p>
            <a:pPr marL="246380" lvl="1" indent="-171450">
              <a:buFont typeface="Wingdings" panose="05000000000000000000" pitchFamily="2" charset="2"/>
              <a:buChar char="v"/>
            </a:pPr>
            <a:r>
              <a:rPr lang="es-ES" sz="1000" b="1" dirty="0"/>
              <a:t>DECRETO LEGISLATIVO 532 DEL 08 DE ABRIL DEL</a:t>
            </a:r>
            <a:r>
              <a:rPr lang="es-CO" sz="1000" dirty="0"/>
              <a:t> </a:t>
            </a:r>
            <a:r>
              <a:rPr lang="es-ES" sz="1000" b="1" dirty="0"/>
              <a:t>2020.</a:t>
            </a:r>
            <a:endParaRPr lang="es-ES" sz="1000" dirty="0"/>
          </a:p>
          <a:p>
            <a:pPr marL="246380" indent="-171450">
              <a:lnSpc>
                <a:spcPct val="103000"/>
              </a:lnSpc>
              <a:buFont typeface="Wingdings" panose="05000000000000000000" pitchFamily="2" charset="2"/>
              <a:buChar char="v"/>
            </a:pPr>
            <a:endParaRPr lang="es-ES" sz="1000" dirty="0"/>
          </a:p>
          <a:p>
            <a:pPr marL="74930">
              <a:lnSpc>
                <a:spcPct val="103000"/>
              </a:lnSpc>
            </a:pPr>
            <a:r>
              <a:rPr lang="es-ES" sz="1600" dirty="0"/>
              <a:t>https://drive.google.com/folderview?id=1UF222nLcox0ZjMMUcR0g95t6YyRSCs2m</a:t>
            </a:r>
          </a:p>
          <a:p>
            <a:pPr marL="74930">
              <a:lnSpc>
                <a:spcPct val="103000"/>
              </a:lnSpc>
            </a:pPr>
            <a:endParaRPr lang="es-ES" sz="1600" dirty="0"/>
          </a:p>
          <a:p>
            <a:pPr marL="246380" indent="-171450">
              <a:lnSpc>
                <a:spcPct val="103000"/>
              </a:lnSpc>
              <a:buFont typeface="Wingdings" panose="05000000000000000000" pitchFamily="2" charset="2"/>
              <a:buChar char="v"/>
            </a:pPr>
            <a:endParaRPr lang="es-ES" sz="1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46380" indent="-171450">
              <a:lnSpc>
                <a:spcPct val="103000"/>
              </a:lnSpc>
              <a:buFont typeface="Wingdings" panose="05000000000000000000" pitchFamily="2" charset="2"/>
              <a:buChar char="v"/>
            </a:pPr>
            <a:endParaRPr lang="es-CO" sz="1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4D6ED7-1E9A-4A7E-BA54-E185937431CD}"/>
              </a:ext>
            </a:extLst>
          </p:cNvPr>
          <p:cNvSpPr/>
          <p:nvPr/>
        </p:nvSpPr>
        <p:spPr>
          <a:xfrm>
            <a:off x="251791" y="16636"/>
            <a:ext cx="6042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ORIENTACIÓN NORMATIVA ANTE EL COVID -19 2020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2024049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3750365"/>
            <a:ext cx="5882871" cy="426859"/>
          </a:xfrm>
        </p:spPr>
        <p:txBody>
          <a:bodyPr>
            <a:normAutofit fontScale="90000"/>
          </a:bodyPr>
          <a:lstStyle/>
          <a:p>
            <a:pPr marL="1353185" marR="786130" indent="111760" algn="ctr">
              <a:lnSpc>
                <a:spcPct val="95000"/>
              </a:lnSpc>
              <a:spcBef>
                <a:spcPts val="500"/>
              </a:spcBef>
            </a:pPr>
            <a:r>
              <a:rPr lang="es-CO" b="1" dirty="0">
                <a:solidFill>
                  <a:srgbClr val="00B050"/>
                </a:solidFill>
              </a:rPr>
              <a:t>GRACIAS</a:t>
            </a:r>
            <a:br>
              <a:rPr lang="es-CO" b="1" dirty="0">
                <a:solidFill>
                  <a:srgbClr val="00B050"/>
                </a:solidFill>
              </a:rPr>
            </a:br>
            <a:br>
              <a:rPr lang="es-CO" b="1" dirty="0">
                <a:solidFill>
                  <a:srgbClr val="00B050"/>
                </a:solidFill>
              </a:rPr>
            </a:br>
            <a:r>
              <a:rPr lang="es-CO" b="1" dirty="0">
                <a:solidFill>
                  <a:srgbClr val="00B050"/>
                </a:solidFill>
              </a:rPr>
              <a:t> DOCENTES ORIENTADORES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4A8989-28FE-4BFF-BFCB-288388DE0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472" y="1669464"/>
            <a:ext cx="4350162" cy="377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3963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4137891" y="2493818"/>
            <a:ext cx="4535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3666477" y="1642909"/>
            <a:ext cx="6996834" cy="433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CO" sz="1800" dirty="0"/>
              <a:t>Asegúrese de tener el micrófono en silencio.  Activarlo solo cuando esté en uso de la palabra.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CO" sz="18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CO" sz="1800" dirty="0"/>
              <a:t>Si encuentra dificultades con la  conectividad, lo recomendable es suspender la cámara mientras no está hablando.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CO" sz="18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CO" sz="1800" dirty="0"/>
              <a:t>Al ingresar a esta reunión, por favor reportar su asistencia en el  chat con el nombre, correo electrónico y la institución que representa.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CO" sz="18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CO" sz="1800" dirty="0"/>
              <a:t>Por favor realizar las preguntas y comentarios, por medio del chat. Estás serán sueltas durante la reunión.</a:t>
            </a:r>
          </a:p>
          <a:p>
            <a:pPr lvl="0" algn="just"/>
            <a:endParaRPr lang="es-CO" sz="1800" dirty="0"/>
          </a:p>
          <a:p>
            <a:pPr lvl="0" algn="just"/>
            <a:r>
              <a:rPr lang="es-CO" sz="1800" dirty="0"/>
              <a:t>La presentación será enviada a sus correos.</a:t>
            </a:r>
          </a:p>
          <a:p>
            <a:pPr lvl="0" algn="just"/>
            <a:endParaRPr lang="es-CO" sz="1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5487A0-1E76-4495-96A6-6C766009CF92}"/>
              </a:ext>
            </a:extLst>
          </p:cNvPr>
          <p:cNvSpPr txBox="1"/>
          <p:nvPr/>
        </p:nvSpPr>
        <p:spPr>
          <a:xfrm>
            <a:off x="345708" y="263347"/>
            <a:ext cx="57502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CO" sz="2800" b="1" dirty="0">
                <a:solidFill>
                  <a:schemeClr val="accent6">
                    <a:lumMod val="50000"/>
                  </a:schemeClr>
                </a:solidFill>
              </a:rPr>
              <a:t>RECOMENDACIONES PARA EL </a:t>
            </a:r>
          </a:p>
          <a:p>
            <a:pPr lvl="0"/>
            <a:r>
              <a:rPr lang="es-CO" sz="2800" b="1" dirty="0">
                <a:solidFill>
                  <a:schemeClr val="accent6">
                    <a:lumMod val="50000"/>
                  </a:schemeClr>
                </a:solidFill>
              </a:rPr>
              <a:t>DESARROLLO DE LA REUNIÓN: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B31F10-C01A-4626-8ADA-EC46A8442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47" y="2309481"/>
            <a:ext cx="2834823" cy="272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6228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4acb4f266_0_27"/>
          <p:cNvSpPr txBox="1"/>
          <p:nvPr/>
        </p:nvSpPr>
        <p:spPr>
          <a:xfrm>
            <a:off x="4137891" y="2493818"/>
            <a:ext cx="453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74acb4f266_0_27"/>
          <p:cNvSpPr txBox="1"/>
          <p:nvPr/>
        </p:nvSpPr>
        <p:spPr>
          <a:xfrm>
            <a:off x="2862562" y="6186487"/>
            <a:ext cx="64668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i="1" dirty="0">
                <a:latin typeface="Calibri"/>
                <a:ea typeface="Calibri"/>
                <a:cs typeface="Calibri"/>
                <a:sym typeface="Calibri"/>
              </a:rPr>
              <a:t>(INCENTIVA A QUIÉN AVANZA Y AYUDA A QUIEN LO NECESITA)</a:t>
            </a:r>
            <a:endParaRPr sz="18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575" y="266683"/>
            <a:ext cx="8491238" cy="1325563"/>
          </a:xfrm>
        </p:spPr>
        <p:txBody>
          <a:bodyPr/>
          <a:lstStyle/>
          <a:p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Brush Script MT" panose="03060802040406070304" pitchFamily="66" charset="0"/>
              </a:rPr>
              <a:t>EL PROFE LLEGA A MI CASA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E084F4-BAC2-4B89-8849-E86C90372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815" y="1690688"/>
            <a:ext cx="7995938" cy="423784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/>
        </p:nvSpPr>
        <p:spPr>
          <a:xfrm>
            <a:off x="1444925" y="1033153"/>
            <a:ext cx="9021438" cy="55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Queremos enviar un mensaje de tranquilidad, confianza y apoyo solidario. En este momento necesitamos transmitir calma, fuerza y alegría a nuestros estudiantes y padres o cuidadores, para compartir tiempo en casa como familia, con oportunidades para el aprendizaje, mantener una sana convivencia y el afianzamiento de  vínculos. ¡Ánimo!</a:t>
            </a:r>
            <a:r>
              <a:rPr lang="es-E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–Anexo 2 -Directiva MEN 05-</a:t>
            </a:r>
            <a:endParaRPr sz="2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CO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CO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CO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¡¡Lograremos sacar de esta situación su mayor provecho para vernos pronto!!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56" y="3637378"/>
            <a:ext cx="1819275" cy="202844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3275" y="2893475"/>
            <a:ext cx="5590200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1661243" y="5551062"/>
            <a:ext cx="80127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i="1" dirty="0">
                <a:latin typeface="+mn-lt"/>
                <a:ea typeface="Calibri"/>
                <a:cs typeface="Calibri"/>
                <a:sym typeface="Calibri"/>
              </a:rPr>
              <a:t>“RECOMENDAMOS QUE EL PLAN DE TRABAJO  CONTEMPLE ESPACIOS CON LOS NIÑOS PARA TRABAJAR HABILIDADES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i="1" dirty="0">
                <a:latin typeface="+mn-lt"/>
                <a:ea typeface="Calibri"/>
                <a:cs typeface="Calibri"/>
                <a:sym typeface="Calibri"/>
              </a:rPr>
              <a:t>PARA LA VIDA.”</a:t>
            </a:r>
            <a:endParaRPr sz="1800" i="1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1693675" y="3845475"/>
            <a:ext cx="79965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1826174" y="3512964"/>
            <a:ext cx="12771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latin typeface="Calibri"/>
                <a:ea typeface="Calibri"/>
                <a:cs typeface="Calibri"/>
                <a:sym typeface="Calibri"/>
              </a:rPr>
              <a:t>LA ESCUELA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8293750" y="2580888"/>
            <a:ext cx="14578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latin typeface="Calibri"/>
                <a:ea typeface="Calibri"/>
                <a:cs typeface="Calibri"/>
                <a:sym typeface="Calibri"/>
              </a:rPr>
              <a:t>LAS FAMILIAS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4525700" y="2463275"/>
            <a:ext cx="2518038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latin typeface="Calibri"/>
                <a:ea typeface="Calibri"/>
                <a:cs typeface="Calibri"/>
                <a:sym typeface="Calibri"/>
              </a:rPr>
              <a:t>DOCENTES ORIENTADORES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42925" y="365125"/>
            <a:ext cx="9986963" cy="1325563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LA IMPORTANCIA DEL DOCENTE ORIENTADOR EN LA INSTITUCIÓN EDUCATIVA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12CA92-1784-4EDB-932A-7518931FA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243" y="3932017"/>
            <a:ext cx="1950637" cy="139857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100C48C-1852-47F3-B1C9-1D4D3844B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7802" y="3033113"/>
            <a:ext cx="1908810" cy="118964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  <p:bldP spid="113" grpId="0"/>
      <p:bldP spid="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3246" cy="1325563"/>
          </a:xfrm>
        </p:spPr>
        <p:txBody>
          <a:bodyPr/>
          <a:lstStyle/>
          <a:p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¿Cómo deben estar las familias en casa?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CFF961-302D-4759-AFF6-5B6344FE5FE8}"/>
              </a:ext>
            </a:extLst>
          </p:cNvPr>
          <p:cNvSpPr txBox="1"/>
          <p:nvPr/>
        </p:nvSpPr>
        <p:spPr>
          <a:xfrm>
            <a:off x="4617720" y="1690688"/>
            <a:ext cx="5737860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just">
              <a:lnSpc>
                <a:spcPct val="90000"/>
              </a:lnSpc>
              <a:spcBef>
                <a:spcPts val="1000"/>
              </a:spcBef>
              <a:buSzPts val="1800"/>
              <a:buFont typeface="Arial"/>
              <a:buChar char="•"/>
            </a:pPr>
            <a:r>
              <a:rPr lang="es-MX" sz="2000" b="1" dirty="0">
                <a:latin typeface="Calibri"/>
                <a:cs typeface="Calibri"/>
                <a:sym typeface="Calibri"/>
              </a:rPr>
              <a:t>QUE ENCUENTREN EN SU HOGAR CONDICIONES SEGURAS Y PROTECTORAS: I</a:t>
            </a:r>
            <a:r>
              <a:rPr lang="es-MX" sz="2000" dirty="0">
                <a:latin typeface="Calibri"/>
                <a:cs typeface="Calibri"/>
                <a:sym typeface="Calibri"/>
              </a:rPr>
              <a:t>ntegridad física y emocional, que reconozcan su dignidad  y promuevan su pleno desarrollo.</a:t>
            </a:r>
          </a:p>
          <a:p>
            <a:pPr marL="114300" lvl="0" algn="just">
              <a:lnSpc>
                <a:spcPct val="90000"/>
              </a:lnSpc>
              <a:spcBef>
                <a:spcPts val="1000"/>
              </a:spcBef>
              <a:buSzPts val="1800"/>
            </a:pPr>
            <a:endParaRPr lang="es-MX" sz="2000" dirty="0">
              <a:latin typeface="Calibri"/>
              <a:cs typeface="Calibri"/>
              <a:sym typeface="Calibri"/>
            </a:endParaRPr>
          </a:p>
          <a:p>
            <a:pPr marL="457200" lvl="0" indent="-342900" algn="just">
              <a:lnSpc>
                <a:spcPct val="90000"/>
              </a:lnSpc>
              <a:spcBef>
                <a:spcPts val="1000"/>
              </a:spcBef>
              <a:buSzPts val="1800"/>
              <a:buFont typeface="Arial"/>
              <a:buChar char="•"/>
            </a:pPr>
            <a:r>
              <a:rPr lang="es-MX" sz="2000" b="1" dirty="0">
                <a:latin typeface="Calibri"/>
                <a:cs typeface="Calibri"/>
                <a:sym typeface="Calibri"/>
              </a:rPr>
              <a:t>QUE ESTÉN CONSCIENTES DE </a:t>
            </a:r>
            <a:r>
              <a:rPr lang="es-MX" sz="2000" b="1">
                <a:latin typeface="Calibri"/>
                <a:cs typeface="Calibri"/>
                <a:sym typeface="Calibri"/>
              </a:rPr>
              <a:t>SUS CONOCIMIENTOS, </a:t>
            </a:r>
            <a:r>
              <a:rPr lang="es-MX" sz="2000" b="1" dirty="0">
                <a:latin typeface="Calibri"/>
                <a:cs typeface="Calibri"/>
                <a:sym typeface="Calibri"/>
              </a:rPr>
              <a:t>HABILIDADES Y CAPACIDADES PARA COMPRENDER </a:t>
            </a:r>
            <a:r>
              <a:rPr lang="es-MX" sz="2000" b="1">
                <a:latin typeface="Calibri"/>
                <a:cs typeface="Calibri"/>
                <a:sym typeface="Calibri"/>
              </a:rPr>
              <a:t>Y ACTUAR.</a:t>
            </a:r>
            <a:r>
              <a:rPr lang="es-MX" sz="2000">
                <a:latin typeface="Calibri"/>
                <a:cs typeface="Calibri"/>
                <a:sym typeface="Calibri"/>
              </a:rPr>
              <a:t> </a:t>
            </a:r>
            <a:endParaRPr lang="es-MX" sz="2000" dirty="0">
              <a:latin typeface="Calibri"/>
              <a:cs typeface="Calibri"/>
              <a:sym typeface="Calibri"/>
            </a:endParaRPr>
          </a:p>
          <a:p>
            <a:pPr marL="114300" lvl="0" algn="just">
              <a:lnSpc>
                <a:spcPct val="90000"/>
              </a:lnSpc>
              <a:spcBef>
                <a:spcPts val="1000"/>
              </a:spcBef>
              <a:buSzPts val="1800"/>
            </a:pPr>
            <a:endParaRPr lang="es-MX" sz="2000" dirty="0">
              <a:latin typeface="Calibri"/>
              <a:cs typeface="Calibri"/>
              <a:sym typeface="Calibri"/>
            </a:endParaRPr>
          </a:p>
          <a:p>
            <a:pPr marL="457200" lvl="0" indent="-342900" algn="just">
              <a:lnSpc>
                <a:spcPct val="90000"/>
              </a:lnSpc>
              <a:spcBef>
                <a:spcPts val="1000"/>
              </a:spcBef>
              <a:buSzPts val="1800"/>
              <a:buFont typeface="Arial"/>
              <a:buChar char="•"/>
            </a:pPr>
            <a:r>
              <a:rPr lang="es-MX" sz="2000" b="1" dirty="0">
                <a:latin typeface="Calibri"/>
                <a:cs typeface="Calibri"/>
                <a:sym typeface="Calibri"/>
              </a:rPr>
              <a:t>QUE LOGREN COMPRENDER ESTA SITUACIÓN COMO UNA OPORTUNIDAD: </a:t>
            </a:r>
            <a:r>
              <a:rPr lang="es-MX" sz="2000" dirty="0">
                <a:latin typeface="Calibri"/>
                <a:cs typeface="Calibri"/>
                <a:sym typeface="Calibri"/>
              </a:rPr>
              <a:t>De crecimiento  personal, familiar y social, de la que se puede aprender y en la que se puede aportar para el bienestar propio y común.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D1353B-D340-47BA-87CE-0E54B2612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25" y="1690688"/>
            <a:ext cx="3212870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9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782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¿Cómo deben estar las familias en casa? 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3628" y="1490345"/>
            <a:ext cx="5974080" cy="43513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O" b="1" dirty="0"/>
              <a:t>QUE ESTÉN EMOCIONALMENTE CONTENIDOS Y ESTABLES: </a:t>
            </a:r>
            <a:r>
              <a:rPr lang="es-CO" dirty="0"/>
              <a:t>En medio de los sentimientos de vulnerabilidad de la vida, aislamiento, sobreexposición a la convivencia, desestabilización de la situación familiar, alteración de la cotidianidad y de actividades que en ella desarrollaban como en el colegio y la recreación.</a:t>
            </a:r>
          </a:p>
          <a:p>
            <a:pPr algn="just"/>
            <a:r>
              <a:rPr lang="es-MX" b="1" dirty="0"/>
              <a:t>QUE LOGREN COMPRENDER ESTA SITUACIÓN COMO UNA OPORTUNIDAD:</a:t>
            </a:r>
            <a:r>
              <a:rPr lang="es-MX" dirty="0"/>
              <a:t> De crecimiento personal, familiar y social, de la que se puede aprender y en la que se puede aportar para el bienestar propio y común.</a:t>
            </a:r>
          </a:p>
          <a:p>
            <a:pPr algn="just"/>
            <a:r>
              <a:rPr lang="es-MX" b="1" dirty="0"/>
              <a:t>¡¡IMPORTANTE!! QUE CONTINÚEN MOTIVADOS CON SU PROCESO EDUCATIVO: </a:t>
            </a:r>
            <a:r>
              <a:rPr lang="es-MX" dirty="0"/>
              <a:t>A través de estrategias pedagógicas pertinentes  y flexibles que promuevan los aprendizajes y el desarrollo de competencias básicas en áreas fundamentales como el lenguaje, matemáticas, ciencias y artes.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CO" dirty="0"/>
          </a:p>
        </p:txBody>
      </p:sp>
      <p:pic>
        <p:nvPicPr>
          <p:cNvPr id="2052" name="Picture 4" descr="Cómo educar niños emocionalmente estables? | Emujer">
            <a:extLst>
              <a:ext uri="{FF2B5EF4-FFF2-40B4-BE49-F238E27FC236}">
                <a16:creationId xmlns:a16="http://schemas.microsoft.com/office/drawing/2014/main" id="{9802E9B5-6CE8-4FE6-BF1E-F4AC0F86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62" y="2006917"/>
            <a:ext cx="4784116" cy="284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4117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4acb4f266_0_49"/>
          <p:cNvSpPr txBox="1"/>
          <p:nvPr/>
        </p:nvSpPr>
        <p:spPr>
          <a:xfrm>
            <a:off x="4697445" y="1697283"/>
            <a:ext cx="1960807" cy="136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HABILIDADES SOCIOEMOCIONALES: </a:t>
            </a:r>
            <a:r>
              <a:rPr lang="es-CO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 niñas, niños adolescentes, jóvenes, docentes, familias y cuidadores. </a:t>
            </a:r>
            <a:endParaRPr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74acb4f266_0_49"/>
          <p:cNvSpPr txBox="1"/>
          <p:nvPr/>
        </p:nvSpPr>
        <p:spPr>
          <a:xfrm>
            <a:off x="7831032" y="2561941"/>
            <a:ext cx="2480681" cy="17341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latin typeface="Calibri"/>
                <a:ea typeface="Calibri"/>
                <a:cs typeface="Calibri"/>
                <a:sym typeface="Calibri"/>
              </a:rPr>
              <a:t>Habilidades de análisis crítico de la coyuntura, trabajo en equipo, comunicación efectiva, empatía y flexibilidad: </a:t>
            </a:r>
            <a:r>
              <a:rPr lang="es-CO" dirty="0">
                <a:latin typeface="Calibri"/>
                <a:ea typeface="Calibri"/>
                <a:cs typeface="Calibri"/>
                <a:sym typeface="Calibri"/>
              </a:rPr>
              <a:t>para plantear estrategias que se adapten a la situación y toma de decisiones.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74acb4f266_0_49"/>
          <p:cNvSpPr txBox="1"/>
          <p:nvPr/>
        </p:nvSpPr>
        <p:spPr>
          <a:xfrm>
            <a:off x="6781506" y="5047550"/>
            <a:ext cx="2289866" cy="10689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latin typeface="Calibri"/>
                <a:ea typeface="Calibri"/>
                <a:cs typeface="Calibri"/>
                <a:sym typeface="Calibri"/>
              </a:rPr>
              <a:t>HABILIDAD PARA UTILIZAR  HERRAMIENTAS DE APRENDIZAJE: </a:t>
            </a:r>
            <a:r>
              <a:rPr lang="es-CO" dirty="0">
                <a:latin typeface="Calibri"/>
                <a:ea typeface="Calibri"/>
                <a:cs typeface="Calibri"/>
                <a:sym typeface="Calibri"/>
              </a:rPr>
              <a:t>En medio físico  y virtual.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74acb4f266_0_49"/>
          <p:cNvSpPr txBox="1"/>
          <p:nvPr/>
        </p:nvSpPr>
        <p:spPr>
          <a:xfrm>
            <a:off x="2284324" y="4970627"/>
            <a:ext cx="2480682" cy="16107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latin typeface="Calibri"/>
                <a:ea typeface="Calibri"/>
                <a:cs typeface="Calibri"/>
                <a:sym typeface="Calibri"/>
              </a:rPr>
              <a:t>HABILIDADES DE ESCUCHA Y ACOMPAÑAMIENTO: </a:t>
            </a:r>
            <a:r>
              <a:rPr lang="es-CO" dirty="0">
                <a:latin typeface="Calibri"/>
                <a:ea typeface="Calibri"/>
                <a:cs typeface="Calibri"/>
                <a:sym typeface="Calibri"/>
              </a:rPr>
              <a:t>Al trabajo educativo de los niños en casa (de las familias para con sus niños y de los docentes para con las familias y los niños.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74acb4f266_0_49"/>
          <p:cNvSpPr txBox="1"/>
          <p:nvPr/>
        </p:nvSpPr>
        <p:spPr>
          <a:xfrm>
            <a:off x="1043984" y="2634633"/>
            <a:ext cx="2480681" cy="10780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latin typeface="Calibri"/>
                <a:ea typeface="Calibri"/>
                <a:cs typeface="Calibri"/>
                <a:sym typeface="Calibri"/>
              </a:rPr>
              <a:t>HÁBITOS DE ESTUDIO: </a:t>
            </a:r>
            <a:r>
              <a:rPr lang="es-CO" dirty="0">
                <a:latin typeface="Calibri"/>
                <a:ea typeface="Calibri"/>
                <a:cs typeface="Calibri"/>
                <a:sym typeface="Calibri"/>
              </a:rPr>
              <a:t>Que favorecen el aprendizaje y adaptación al cambio de niños, niñas y jóvenes</a:t>
            </a:r>
            <a:r>
              <a:rPr lang="es-CO" sz="2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050" y="410418"/>
            <a:ext cx="10515600" cy="1325563"/>
          </a:xfrm>
        </p:spPr>
        <p:txBody>
          <a:bodyPr>
            <a:normAutofit fontScale="90000"/>
          </a:bodyPr>
          <a:lstStyle/>
          <a:p>
            <a:pPr marR="50800" lvl="0">
              <a:lnSpc>
                <a:spcPct val="98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¿Cómo fortalecer el servicio educativo en casa?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40F2CE-A949-4A60-A430-DC75EC6D3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69" y="3173670"/>
            <a:ext cx="2724150" cy="16764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4acb4f266_1_1"/>
          <p:cNvSpPr txBox="1"/>
          <p:nvPr/>
        </p:nvSpPr>
        <p:spPr>
          <a:xfrm>
            <a:off x="680550" y="1330981"/>
            <a:ext cx="2786559" cy="10759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latin typeface="Calibri"/>
                <a:ea typeface="Calibri"/>
                <a:cs typeface="Calibri"/>
                <a:sym typeface="Calibri"/>
              </a:rPr>
              <a:t>INSTITUCIÓN EDUCATIVA: </a:t>
            </a:r>
            <a:r>
              <a:rPr lang="es-CO" sz="1600" dirty="0">
                <a:latin typeface="Calibri"/>
                <a:ea typeface="Calibri"/>
                <a:cs typeface="Calibri"/>
                <a:sym typeface="Calibri"/>
              </a:rPr>
              <a:t>Gestionan la operación general de la prestación del servicio educativo en casa.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74acb4f266_1_1"/>
          <p:cNvSpPr txBox="1"/>
          <p:nvPr/>
        </p:nvSpPr>
        <p:spPr>
          <a:xfrm>
            <a:off x="7817421" y="1473248"/>
            <a:ext cx="2786559" cy="1728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latin typeface="Calibri"/>
                <a:ea typeface="Calibri"/>
                <a:cs typeface="Calibri"/>
                <a:sym typeface="Calibri"/>
              </a:rPr>
              <a:t>MINISTERIO Y SECRETARÍAS: </a:t>
            </a:r>
            <a:r>
              <a:rPr lang="es-CO" sz="1600" dirty="0">
                <a:latin typeface="Calibri"/>
                <a:ea typeface="Calibri"/>
                <a:cs typeface="Calibri"/>
                <a:sym typeface="Calibri"/>
              </a:rPr>
              <a:t>Lideran, organizan, encaminan y hacen seguimiento estratégico a la operación de la institución para la prestación del servicio educativo en casa.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74acb4f266_1_1"/>
          <p:cNvSpPr txBox="1"/>
          <p:nvPr/>
        </p:nvSpPr>
        <p:spPr>
          <a:xfrm>
            <a:off x="6729991" y="4782546"/>
            <a:ext cx="2839924" cy="12044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latin typeface="Calibri"/>
                <a:ea typeface="Calibri"/>
                <a:cs typeface="Calibri"/>
                <a:sym typeface="Calibri"/>
              </a:rPr>
              <a:t>DOCENTES CON PLANES DE ESTUDIO FLEXIBLES: </a:t>
            </a:r>
            <a:r>
              <a:rPr lang="es-CO" sz="1600" dirty="0">
                <a:latin typeface="Calibri"/>
                <a:ea typeface="Calibri"/>
                <a:cs typeface="Calibri"/>
                <a:sym typeface="Calibri"/>
              </a:rPr>
              <a:t>Con metodologías pertinentes que garanticen la permanencia.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74acb4f266_1_1"/>
          <p:cNvSpPr txBox="1"/>
          <p:nvPr/>
        </p:nvSpPr>
        <p:spPr>
          <a:xfrm>
            <a:off x="3568326" y="3873964"/>
            <a:ext cx="4581627" cy="6747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latin typeface="Calibri"/>
                <a:ea typeface="Calibri"/>
                <a:cs typeface="Calibri"/>
                <a:sym typeface="Calibri"/>
              </a:rPr>
              <a:t>EL DISFRUTE DE SU NUEVO PROCESO  EDUCATIVO: </a:t>
            </a:r>
            <a:r>
              <a:rPr lang="es-CO" sz="1600" dirty="0">
                <a:latin typeface="Calibri"/>
                <a:ea typeface="Calibri"/>
                <a:cs typeface="Calibri"/>
                <a:sym typeface="Calibri"/>
              </a:rPr>
              <a:t>Dispuesto y abierto para aprender y crear.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74acb4f266_1_1"/>
          <p:cNvSpPr txBox="1"/>
          <p:nvPr/>
        </p:nvSpPr>
        <p:spPr>
          <a:xfrm>
            <a:off x="1070530" y="4818751"/>
            <a:ext cx="2839924" cy="1416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latin typeface="Calibri"/>
                <a:ea typeface="Calibri"/>
                <a:cs typeface="Calibri"/>
                <a:sym typeface="Calibri"/>
              </a:rPr>
              <a:t>FAMILIAS CON ORGANIZACIÓN DE RUTINAS Y CONDICIONES: </a:t>
            </a:r>
            <a:r>
              <a:rPr lang="es-CO" sz="1600" dirty="0">
                <a:latin typeface="Calibri"/>
                <a:ea typeface="Calibri"/>
                <a:cs typeface="Calibri"/>
                <a:sym typeface="Calibri"/>
              </a:rPr>
              <a:t>Para vivir la jornada escolar en casa y medien el proceso educativo con intencionalidad.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01339" y="182194"/>
            <a:ext cx="5494661" cy="1066358"/>
          </a:xfrm>
        </p:spPr>
        <p:txBody>
          <a:bodyPr/>
          <a:lstStyle/>
          <a:p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Actores claves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DD52A3-4082-48AF-B3C3-27209FEE2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26" y="2528561"/>
            <a:ext cx="2199319" cy="12629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94684E-0168-4C3B-871E-7870759C6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645" y="2564816"/>
            <a:ext cx="2049776" cy="127289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1" grpId="0" animBg="1"/>
      <p:bldP spid="153" grpId="0" animBg="1"/>
      <p:bldP spid="154" grpId="0" animBg="1"/>
      <p:bldP spid="155" grpId="0" animBg="1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1011</Words>
  <Application>Microsoft Office PowerPoint</Application>
  <PresentationFormat>Panorámica</PresentationFormat>
  <Paragraphs>87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Brush Script MT</vt:lpstr>
      <vt:lpstr>Calibri</vt:lpstr>
      <vt:lpstr>Wingdings</vt:lpstr>
      <vt:lpstr>Tema de Office</vt:lpstr>
      <vt:lpstr>Presentación de PowerPoint</vt:lpstr>
      <vt:lpstr>Presentación de PowerPoint</vt:lpstr>
      <vt:lpstr>EL PROFE LLEGA A MI CASA</vt:lpstr>
      <vt:lpstr>Presentación de PowerPoint</vt:lpstr>
      <vt:lpstr>LA IMPORTANCIA DEL DOCENTE ORIENTADOR EN LA INSTITUCIÓN EDUCATIVA</vt:lpstr>
      <vt:lpstr>¿Cómo deben estar las familias en casa?  </vt:lpstr>
      <vt:lpstr>¿Cómo deben estar las familias en casa? </vt:lpstr>
      <vt:lpstr>¿Cómo fortalecer el servicio educativo en casa?</vt:lpstr>
      <vt:lpstr>Actores claves</vt:lpstr>
      <vt:lpstr> </vt:lpstr>
      <vt:lpstr>GRACIAS   DOCENTES ORIENTADORES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MaR1O L0P3Z .</dc:creator>
  <cp:lastModifiedBy>Lenovo</cp:lastModifiedBy>
  <cp:revision>23</cp:revision>
  <dcterms:created xsi:type="dcterms:W3CDTF">2020-04-22T01:35:59Z</dcterms:created>
  <dcterms:modified xsi:type="dcterms:W3CDTF">2020-04-29T14:15:16Z</dcterms:modified>
</cp:coreProperties>
</file>